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61" r:id="rId3"/>
    <p:sldId id="342" r:id="rId4"/>
    <p:sldId id="327" r:id="rId5"/>
    <p:sldId id="343" r:id="rId6"/>
    <p:sldId id="344" r:id="rId7"/>
    <p:sldId id="345" r:id="rId8"/>
    <p:sldId id="346" r:id="rId9"/>
    <p:sldId id="329" r:id="rId10"/>
    <p:sldId id="347" r:id="rId11"/>
    <p:sldId id="348" r:id="rId12"/>
    <p:sldId id="349" r:id="rId13"/>
    <p:sldId id="350" r:id="rId14"/>
    <p:sldId id="351" r:id="rId15"/>
    <p:sldId id="352" r:id="rId16"/>
    <p:sldId id="353" r:id="rId17"/>
    <p:sldId id="354" r:id="rId18"/>
    <p:sldId id="35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82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9/9/2021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9/9/2021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/>
          <a:lstStyle/>
          <a:p>
            <a:r>
              <a:rPr lang="en-US" dirty="0" smtClean="0">
                <a:solidFill>
                  <a:srgbClr val="FFFF00"/>
                </a:solidFill>
              </a:rPr>
              <a:t>Gestation length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608" y="1210613"/>
            <a:ext cx="11410681" cy="54477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600" dirty="0" smtClean="0"/>
              <a:t> </a:t>
            </a:r>
            <a:endParaRPr lang="en-US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81768820"/>
              </p:ext>
            </p:extLst>
          </p:nvPr>
        </p:nvGraphicFramePr>
        <p:xfrm>
          <a:off x="2026675" y="2174978"/>
          <a:ext cx="8128000" cy="33375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356694"/>
                <a:gridCol w="4771306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animal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Gestation length (day)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cattle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275-285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mare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330-335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sheep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145-151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goat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149-155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camel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390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buffalo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310-315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dog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60-63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cat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002060"/>
                          </a:solidFill>
                        </a:rPr>
                        <a:t>55-65</a:t>
                      </a:r>
                      <a:endParaRPr lang="en-US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11123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Maintenance of pregnancy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901521"/>
            <a:ext cx="11487955" cy="5808556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/>
              <a:t>Second stage of pregnancy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Food supplementation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Development of placenta</a:t>
            </a:r>
          </a:p>
          <a:p>
            <a:pPr lvl="2"/>
            <a:r>
              <a:rPr lang="en-US" sz="2600" dirty="0">
                <a:solidFill>
                  <a:schemeClr val="accent6"/>
                </a:solidFill>
              </a:rPr>
              <a:t>Thyroid, parathyroid, adrenal cortex, and other endocrine </a:t>
            </a:r>
            <a:r>
              <a:rPr lang="en-US" sz="2600" dirty="0" smtClean="0">
                <a:solidFill>
                  <a:schemeClr val="accent6"/>
                </a:solidFill>
              </a:rPr>
              <a:t>glands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Produce </a:t>
            </a:r>
            <a:r>
              <a:rPr lang="en-US" sz="2400" dirty="0">
                <a:solidFill>
                  <a:schemeClr val="tx2"/>
                </a:solidFill>
              </a:rPr>
              <a:t>secondary hormones of reproduction are important to </a:t>
            </a:r>
            <a:r>
              <a:rPr lang="en-US" sz="2400" dirty="0" smtClean="0">
                <a:solidFill>
                  <a:schemeClr val="tx2"/>
                </a:solidFill>
              </a:rPr>
              <a:t>maintenance metabolic state in </a:t>
            </a:r>
            <a:r>
              <a:rPr lang="en-US" sz="2400" dirty="0">
                <a:solidFill>
                  <a:schemeClr val="tx2"/>
                </a:solidFill>
              </a:rPr>
              <a:t>mother </a:t>
            </a:r>
            <a:r>
              <a:rPr lang="en-US" sz="2400" dirty="0" smtClean="0">
                <a:solidFill>
                  <a:schemeClr val="tx2"/>
                </a:solidFill>
              </a:rPr>
              <a:t>and proper fetal development</a:t>
            </a:r>
          </a:p>
          <a:p>
            <a:pPr lvl="2"/>
            <a:r>
              <a:rPr lang="en-US" sz="2600" dirty="0">
                <a:solidFill>
                  <a:schemeClr val="accent6"/>
                </a:solidFill>
              </a:rPr>
              <a:t>Second source for progesterone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Ewe depend on placenta especially after day 50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Cow after 5</a:t>
            </a:r>
            <a:r>
              <a:rPr lang="en-US" sz="2400" baseline="30000" dirty="0" smtClean="0">
                <a:solidFill>
                  <a:schemeClr val="tx2"/>
                </a:solidFill>
              </a:rPr>
              <a:t>th</a:t>
            </a:r>
            <a:r>
              <a:rPr lang="en-US" sz="2400" dirty="0" smtClean="0">
                <a:solidFill>
                  <a:schemeClr val="tx2"/>
                </a:solidFill>
              </a:rPr>
              <a:t> or 6</a:t>
            </a:r>
            <a:r>
              <a:rPr lang="en-US" sz="2400" baseline="30000" dirty="0" smtClean="0">
                <a:solidFill>
                  <a:schemeClr val="tx2"/>
                </a:solidFill>
              </a:rPr>
              <a:t>th</a:t>
            </a:r>
            <a:r>
              <a:rPr lang="en-US" sz="2400" dirty="0" smtClean="0">
                <a:solidFill>
                  <a:schemeClr val="tx2"/>
                </a:solidFill>
              </a:rPr>
              <a:t> month depend on corpus luteum and placenta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Mare after day 40 it depend on accessory corpus luteum till day 150 will be depend on placenta 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Sow and doe depend completely on corpus luteum </a:t>
            </a:r>
          </a:p>
          <a:p>
            <a:pPr lvl="3"/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91766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Maintenance of pregnancy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 lnSpcReduction="10000"/>
          </a:bodyPr>
          <a:lstStyle/>
          <a:p>
            <a:pPr lvl="1"/>
            <a:r>
              <a:rPr lang="en-US" sz="3200" dirty="0" smtClean="0"/>
              <a:t>Fetus stage of pregnancy till parturition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Food supplementation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Development of placenta</a:t>
            </a:r>
          </a:p>
          <a:p>
            <a:pPr lvl="2"/>
            <a:r>
              <a:rPr lang="en-US" sz="2600" dirty="0">
                <a:solidFill>
                  <a:schemeClr val="accent6"/>
                </a:solidFill>
              </a:rPr>
              <a:t>High amount of progesterone to maintain pregnancy  </a:t>
            </a:r>
            <a:endParaRPr lang="en-US" sz="2600" dirty="0" smtClean="0">
              <a:solidFill>
                <a:schemeClr val="accent6"/>
              </a:solidFill>
            </a:endParaRP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Progesterone from </a:t>
            </a:r>
            <a:r>
              <a:rPr lang="en-US" sz="2400" dirty="0" smtClean="0">
                <a:solidFill>
                  <a:schemeClr val="tx2"/>
                </a:solidFill>
              </a:rPr>
              <a:t>placenta (cow) accessory corpus luteum (mare) </a:t>
            </a:r>
          </a:p>
          <a:p>
            <a:pPr lvl="2"/>
            <a:r>
              <a:rPr lang="en-US" sz="2600" dirty="0">
                <a:solidFill>
                  <a:schemeClr val="accent6"/>
                </a:solidFill>
              </a:rPr>
              <a:t>Increasing in the </a:t>
            </a:r>
            <a:r>
              <a:rPr lang="en-US" sz="2600" dirty="0" smtClean="0">
                <a:solidFill>
                  <a:schemeClr val="accent6"/>
                </a:solidFill>
              </a:rPr>
              <a:t>estrogen </a:t>
            </a:r>
            <a:r>
              <a:rPr lang="en-US" sz="2600" dirty="0" smtClean="0">
                <a:solidFill>
                  <a:srgbClr val="FFFF00"/>
                </a:solidFill>
              </a:rPr>
              <a:t>(the source of estrogen is placenta) 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Increase the uterine blood flow (important for nutrition, gas exchange and waste excretion and fetal development) 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Regulator for fetal growth and tissue differentiation  </a:t>
            </a:r>
            <a:endParaRPr lang="en-US" sz="2400" dirty="0" smtClean="0">
              <a:solidFill>
                <a:schemeClr val="tx2"/>
              </a:solidFill>
            </a:endParaRP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Synergize </a:t>
            </a:r>
            <a:r>
              <a:rPr lang="en-US" sz="2400" dirty="0">
                <a:solidFill>
                  <a:schemeClr val="tx2"/>
                </a:solidFill>
              </a:rPr>
              <a:t>with progesterone in development and preparation of the </a:t>
            </a:r>
            <a:r>
              <a:rPr lang="en-US" sz="2400" dirty="0" smtClean="0">
                <a:solidFill>
                  <a:schemeClr val="tx2"/>
                </a:solidFill>
              </a:rPr>
              <a:t>mammary gland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611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Maintenance of pregnancy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Fetus stage of pregnancy till parturition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The effect of relaxin and relaxin </a:t>
            </a:r>
            <a:r>
              <a:rPr lang="en-US" sz="2600" dirty="0">
                <a:solidFill>
                  <a:schemeClr val="accent6"/>
                </a:solidFill>
              </a:rPr>
              <a:t>like </a:t>
            </a:r>
            <a:r>
              <a:rPr lang="en-US" sz="2600" dirty="0" smtClean="0">
                <a:solidFill>
                  <a:schemeClr val="accent6"/>
                </a:solidFill>
              </a:rPr>
              <a:t>factors produced </a:t>
            </a:r>
            <a:r>
              <a:rPr lang="en-US" sz="2600" dirty="0">
                <a:solidFill>
                  <a:schemeClr val="accent6"/>
                </a:solidFill>
              </a:rPr>
              <a:t>by the corpus luteum (</a:t>
            </a:r>
            <a:r>
              <a:rPr lang="en-US" sz="2600" dirty="0" smtClean="0">
                <a:solidFill>
                  <a:schemeClr val="accent6"/>
                </a:solidFill>
              </a:rPr>
              <a:t>sow and </a:t>
            </a:r>
            <a:r>
              <a:rPr lang="en-US" sz="2600" dirty="0">
                <a:solidFill>
                  <a:schemeClr val="accent6"/>
                </a:solidFill>
              </a:rPr>
              <a:t>cow) and the placenta (mare</a:t>
            </a:r>
            <a:r>
              <a:rPr lang="en-US" sz="2600" dirty="0" smtClean="0">
                <a:solidFill>
                  <a:schemeClr val="accent6"/>
                </a:solidFill>
              </a:rPr>
              <a:t>)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Softening </a:t>
            </a:r>
            <a:r>
              <a:rPr lang="en-US" sz="2400" dirty="0">
                <a:solidFill>
                  <a:schemeClr val="tx2"/>
                </a:solidFill>
              </a:rPr>
              <a:t>of connective tissue, which permits the uterine muscles to </a:t>
            </a:r>
            <a:r>
              <a:rPr lang="en-US" sz="2400" dirty="0" smtClean="0">
                <a:solidFill>
                  <a:schemeClr val="tx2"/>
                </a:solidFill>
              </a:rPr>
              <a:t>stretch to </a:t>
            </a:r>
            <a:r>
              <a:rPr lang="en-US" sz="2400" dirty="0">
                <a:solidFill>
                  <a:schemeClr val="tx2"/>
                </a:solidFill>
              </a:rPr>
              <a:t>accommodate the growing </a:t>
            </a:r>
            <a:r>
              <a:rPr lang="en-US" sz="2400" dirty="0" smtClean="0">
                <a:solidFill>
                  <a:schemeClr val="tx2"/>
                </a:solidFill>
              </a:rPr>
              <a:t>fetus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Expansion for the pelvic </a:t>
            </a:r>
            <a:r>
              <a:rPr lang="en-US" sz="2400" dirty="0">
                <a:solidFill>
                  <a:schemeClr val="tx2"/>
                </a:solidFill>
              </a:rPr>
              <a:t>canal </a:t>
            </a:r>
            <a:r>
              <a:rPr lang="en-US" sz="2400" dirty="0" smtClean="0">
                <a:solidFill>
                  <a:schemeClr val="tx2"/>
                </a:solidFill>
              </a:rPr>
              <a:t>particularly during </a:t>
            </a:r>
            <a:r>
              <a:rPr lang="en-US" sz="2400" dirty="0">
                <a:solidFill>
                  <a:schemeClr val="tx2"/>
                </a:solidFill>
              </a:rPr>
              <a:t>late </a:t>
            </a:r>
            <a:r>
              <a:rPr lang="en-US" sz="2400" dirty="0" smtClean="0">
                <a:solidFill>
                  <a:schemeClr val="tx2"/>
                </a:solidFill>
              </a:rPr>
              <a:t>gestation</a:t>
            </a:r>
          </a:p>
          <a:p>
            <a:pPr lvl="3"/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9928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Pregnancy diagnosis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Cessation of estrus</a:t>
            </a:r>
          </a:p>
          <a:p>
            <a:pPr lvl="1"/>
            <a:r>
              <a:rPr lang="en-US" sz="3200" dirty="0" smtClean="0"/>
              <a:t>External observation (abdomen, udder, vulva)</a:t>
            </a:r>
          </a:p>
          <a:p>
            <a:pPr lvl="1"/>
            <a:r>
              <a:rPr lang="en-US" sz="3200" dirty="0"/>
              <a:t>External </a:t>
            </a:r>
            <a:r>
              <a:rPr lang="en-US" sz="3200" dirty="0" smtClean="0"/>
              <a:t>Ballottement</a:t>
            </a:r>
          </a:p>
          <a:p>
            <a:pPr lvl="1"/>
            <a:r>
              <a:rPr lang="en-US" sz="3200" dirty="0" smtClean="0"/>
              <a:t>Progesterone </a:t>
            </a:r>
            <a:r>
              <a:rPr lang="en-US" sz="3200" dirty="0"/>
              <a:t>Analysis of Milk or </a:t>
            </a:r>
            <a:r>
              <a:rPr lang="en-US" sz="3200" dirty="0" smtClean="0"/>
              <a:t>Serum</a:t>
            </a:r>
          </a:p>
          <a:p>
            <a:pPr lvl="1"/>
            <a:r>
              <a:rPr lang="en-US" sz="3200" dirty="0"/>
              <a:t>Pregnancy-associated </a:t>
            </a:r>
            <a:r>
              <a:rPr lang="en-US" sz="3200" dirty="0" smtClean="0"/>
              <a:t>Proteins (protein B)</a:t>
            </a:r>
          </a:p>
          <a:p>
            <a:pPr lvl="1"/>
            <a:r>
              <a:rPr lang="en-US" sz="3200" dirty="0" smtClean="0"/>
              <a:t>Ultrasonography</a:t>
            </a:r>
          </a:p>
          <a:p>
            <a:pPr lvl="1"/>
            <a:r>
              <a:rPr lang="en-US" sz="3200" dirty="0" smtClean="0"/>
              <a:t>Trans rectal palpation </a:t>
            </a:r>
          </a:p>
          <a:p>
            <a:pPr lvl="1"/>
            <a:endParaRPr lang="en-US" sz="2400" dirty="0" smtClean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6582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Trans rectal palpation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Positive signs </a:t>
            </a:r>
            <a:r>
              <a:rPr lang="en-US" sz="3200" dirty="0"/>
              <a:t>of </a:t>
            </a:r>
            <a:r>
              <a:rPr lang="en-US" sz="3200" dirty="0" smtClean="0"/>
              <a:t>pregnancy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Palpation </a:t>
            </a:r>
            <a:r>
              <a:rPr lang="en-US" sz="2400" dirty="0">
                <a:solidFill>
                  <a:schemeClr val="accent6"/>
                </a:solidFill>
              </a:rPr>
              <a:t>of the chorio-allantoic membrane by </a:t>
            </a:r>
            <a:r>
              <a:rPr lang="en-US" sz="2400" dirty="0" smtClean="0">
                <a:solidFill>
                  <a:schemeClr val="accent6"/>
                </a:solidFill>
              </a:rPr>
              <a:t>the “membrane </a:t>
            </a:r>
            <a:r>
              <a:rPr lang="en-US" sz="2400" dirty="0">
                <a:solidFill>
                  <a:schemeClr val="accent6"/>
                </a:solidFill>
              </a:rPr>
              <a:t>slip” technique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Palpation </a:t>
            </a:r>
            <a:r>
              <a:rPr lang="en-US" sz="2400" dirty="0">
                <a:solidFill>
                  <a:schemeClr val="accent6"/>
                </a:solidFill>
              </a:rPr>
              <a:t>of the </a:t>
            </a:r>
            <a:r>
              <a:rPr lang="en-US" sz="2400" dirty="0" smtClean="0">
                <a:solidFill>
                  <a:schemeClr val="accent6"/>
                </a:solidFill>
              </a:rPr>
              <a:t>amniotic </a:t>
            </a:r>
            <a:r>
              <a:rPr lang="en-US" sz="2400" dirty="0">
                <a:solidFill>
                  <a:schemeClr val="accent6"/>
                </a:solidFill>
              </a:rPr>
              <a:t>vesicle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Palpation </a:t>
            </a:r>
            <a:r>
              <a:rPr lang="en-US" sz="2400" dirty="0">
                <a:solidFill>
                  <a:schemeClr val="accent6"/>
                </a:solidFill>
              </a:rPr>
              <a:t>of the fetus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Palpation </a:t>
            </a:r>
            <a:r>
              <a:rPr lang="en-US" sz="2400" dirty="0">
                <a:solidFill>
                  <a:schemeClr val="accent6"/>
                </a:solidFill>
              </a:rPr>
              <a:t>of the </a:t>
            </a:r>
            <a:r>
              <a:rPr lang="en-US" sz="2400" dirty="0" smtClean="0">
                <a:solidFill>
                  <a:schemeClr val="accent6"/>
                </a:solidFill>
              </a:rPr>
              <a:t>placentomes</a:t>
            </a:r>
          </a:p>
        </p:txBody>
      </p:sp>
    </p:spTree>
    <p:extLst>
      <p:ext uri="{BB962C8B-B14F-4D97-AF65-F5344CB8AC3E}">
        <p14:creationId xmlns:p14="http://schemas.microsoft.com/office/powerpoint/2010/main" val="2957187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Trans rectal palpation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3200" dirty="0"/>
              <a:t>A</a:t>
            </a:r>
            <a:r>
              <a:rPr lang="en-US" sz="3200" dirty="0" smtClean="0"/>
              <a:t>dditional </a:t>
            </a:r>
            <a:r>
              <a:rPr lang="en-US" sz="3200" dirty="0"/>
              <a:t>findings may support pregnancy and may be useful in estimating gestational age</a:t>
            </a:r>
          </a:p>
          <a:p>
            <a:pPr lvl="2"/>
            <a:r>
              <a:rPr lang="en-US" sz="2800" dirty="0">
                <a:solidFill>
                  <a:schemeClr val="accent6"/>
                </a:solidFill>
              </a:rPr>
              <a:t>Location of the uterus and cervix</a:t>
            </a:r>
          </a:p>
          <a:p>
            <a:pPr lvl="2"/>
            <a:r>
              <a:rPr lang="en-US" sz="2800" dirty="0" smtClean="0">
                <a:solidFill>
                  <a:schemeClr val="accent6"/>
                </a:solidFill>
              </a:rPr>
              <a:t>Thinning of </a:t>
            </a:r>
            <a:r>
              <a:rPr lang="en-US" sz="2800" dirty="0">
                <a:solidFill>
                  <a:schemeClr val="accent6"/>
                </a:solidFill>
              </a:rPr>
              <a:t>the </a:t>
            </a:r>
            <a:r>
              <a:rPr lang="en-US" sz="2800" dirty="0" smtClean="0">
                <a:solidFill>
                  <a:schemeClr val="accent6"/>
                </a:solidFill>
              </a:rPr>
              <a:t>middle uterine artery </a:t>
            </a:r>
            <a:r>
              <a:rPr lang="en-US" sz="2800" dirty="0">
                <a:solidFill>
                  <a:schemeClr val="accent6"/>
                </a:solidFill>
              </a:rPr>
              <a:t>wall, </a:t>
            </a:r>
            <a:r>
              <a:rPr lang="en-US" sz="2800" dirty="0" smtClean="0">
                <a:solidFill>
                  <a:schemeClr val="accent6"/>
                </a:solidFill>
              </a:rPr>
              <a:t> and palpation a pulse in it</a:t>
            </a:r>
          </a:p>
          <a:p>
            <a:pPr lvl="2"/>
            <a:r>
              <a:rPr lang="en-US" sz="2800" dirty="0" smtClean="0">
                <a:solidFill>
                  <a:schemeClr val="accent6"/>
                </a:solidFill>
              </a:rPr>
              <a:t>Size </a:t>
            </a:r>
            <a:r>
              <a:rPr lang="en-US" sz="2800" dirty="0">
                <a:solidFill>
                  <a:schemeClr val="accent6"/>
                </a:solidFill>
              </a:rPr>
              <a:t>of the uterine </a:t>
            </a:r>
            <a:r>
              <a:rPr lang="en-US" sz="2800" dirty="0" smtClean="0">
                <a:solidFill>
                  <a:schemeClr val="accent6"/>
                </a:solidFill>
              </a:rPr>
              <a:t>horn and discrepancy </a:t>
            </a:r>
            <a:r>
              <a:rPr lang="en-US" sz="2800" dirty="0">
                <a:solidFill>
                  <a:schemeClr val="accent6"/>
                </a:solidFill>
              </a:rPr>
              <a:t>in size of the uterine </a:t>
            </a:r>
            <a:r>
              <a:rPr lang="en-US" sz="2800" dirty="0" smtClean="0">
                <a:solidFill>
                  <a:schemeClr val="accent6"/>
                </a:solidFill>
              </a:rPr>
              <a:t>horns</a:t>
            </a:r>
            <a:endParaRPr lang="en-US" sz="2800" dirty="0">
              <a:solidFill>
                <a:schemeClr val="accent6"/>
              </a:solidFill>
            </a:endParaRPr>
          </a:p>
          <a:p>
            <a:pPr lvl="2"/>
            <a:r>
              <a:rPr lang="en-US" sz="2800" dirty="0" smtClean="0">
                <a:solidFill>
                  <a:schemeClr val="accent6"/>
                </a:solidFill>
              </a:rPr>
              <a:t>Presence </a:t>
            </a:r>
            <a:r>
              <a:rPr lang="en-US" sz="2800" dirty="0">
                <a:solidFill>
                  <a:schemeClr val="accent6"/>
                </a:solidFill>
              </a:rPr>
              <a:t>of </a:t>
            </a:r>
            <a:r>
              <a:rPr lang="en-US" sz="2800" dirty="0" smtClean="0">
                <a:solidFill>
                  <a:schemeClr val="accent6"/>
                </a:solidFill>
              </a:rPr>
              <a:t>fluid </a:t>
            </a:r>
            <a:r>
              <a:rPr lang="en-US" sz="2800" dirty="0">
                <a:solidFill>
                  <a:schemeClr val="accent6"/>
                </a:solidFill>
              </a:rPr>
              <a:t>in the </a:t>
            </a:r>
            <a:r>
              <a:rPr lang="en-US" sz="2800" dirty="0" smtClean="0">
                <a:solidFill>
                  <a:schemeClr val="accent6"/>
                </a:solidFill>
              </a:rPr>
              <a:t>uterus</a:t>
            </a:r>
            <a:endParaRPr lang="en-US" sz="2800" dirty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9323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Trans rectal palpation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>
                <a:solidFill>
                  <a:schemeClr val="accent6"/>
                </a:solidFill>
              </a:rPr>
              <a:t>The size of fetus according to the gestation age (cow) 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59866" y="2202287"/>
            <a:ext cx="7070500" cy="3889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90842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Pregnancy diagnosis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The finding according to the gestation age</a:t>
            </a:r>
          </a:p>
          <a:p>
            <a:pPr lvl="2"/>
            <a:r>
              <a:rPr lang="en-US" sz="2400" dirty="0" smtClean="0">
                <a:solidFill>
                  <a:schemeClr val="accent6"/>
                </a:solidFill>
              </a:rPr>
              <a:t>Real time </a:t>
            </a:r>
            <a:r>
              <a:rPr lang="en-US" sz="2400" dirty="0">
                <a:solidFill>
                  <a:schemeClr val="accent6"/>
                </a:solidFill>
              </a:rPr>
              <a:t>ultrasound (direct imaging) </a:t>
            </a:r>
            <a:r>
              <a:rPr lang="en-US" sz="2400" dirty="0" smtClean="0">
                <a:solidFill>
                  <a:schemeClr val="accent6"/>
                </a:solidFill>
              </a:rPr>
              <a:t>    </a:t>
            </a:r>
            <a:r>
              <a:rPr lang="en-US" sz="2400" dirty="0" smtClean="0">
                <a:solidFill>
                  <a:srgbClr val="00B0F0"/>
                </a:solidFill>
              </a:rPr>
              <a:t>13–21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Failure to return to </a:t>
            </a:r>
            <a:r>
              <a:rPr lang="en-US" sz="2400" dirty="0" smtClean="0">
                <a:solidFill>
                  <a:schemeClr val="accent6"/>
                </a:solidFill>
              </a:rPr>
              <a:t>estrus and persistence </a:t>
            </a:r>
            <a:r>
              <a:rPr lang="en-US" sz="2400" dirty="0">
                <a:solidFill>
                  <a:schemeClr val="accent6"/>
                </a:solidFill>
              </a:rPr>
              <a:t>of </a:t>
            </a:r>
            <a:r>
              <a:rPr lang="en-US" sz="2400" dirty="0" smtClean="0">
                <a:solidFill>
                  <a:schemeClr val="accent6"/>
                </a:solidFill>
              </a:rPr>
              <a:t>CL      </a:t>
            </a:r>
            <a:r>
              <a:rPr lang="en-US" sz="2400" dirty="0" smtClean="0">
                <a:solidFill>
                  <a:srgbClr val="00B0F0"/>
                </a:solidFill>
              </a:rPr>
              <a:t>21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Progesterone concentration </a:t>
            </a:r>
            <a:r>
              <a:rPr lang="en-US" sz="2400" dirty="0" smtClean="0">
                <a:solidFill>
                  <a:schemeClr val="accent6"/>
                </a:solidFill>
              </a:rPr>
              <a:t>in   plasma </a:t>
            </a:r>
            <a:r>
              <a:rPr lang="en-US" sz="2400" dirty="0">
                <a:solidFill>
                  <a:schemeClr val="accent6"/>
                </a:solidFill>
              </a:rPr>
              <a:t>or </a:t>
            </a:r>
            <a:r>
              <a:rPr lang="en-US" sz="2400" dirty="0" smtClean="0">
                <a:solidFill>
                  <a:schemeClr val="accent6"/>
                </a:solidFill>
              </a:rPr>
              <a:t>milk        </a:t>
            </a:r>
            <a:r>
              <a:rPr lang="en-US" sz="2400" dirty="0" smtClean="0">
                <a:solidFill>
                  <a:srgbClr val="00B0F0"/>
                </a:solidFill>
              </a:rPr>
              <a:t>21–24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Assay of pregnancy specific </a:t>
            </a:r>
            <a:r>
              <a:rPr lang="en-US" sz="2400" dirty="0" smtClean="0">
                <a:solidFill>
                  <a:schemeClr val="accent6"/>
                </a:solidFill>
              </a:rPr>
              <a:t>protein B </a:t>
            </a:r>
            <a:r>
              <a:rPr lang="en-US" sz="2400" dirty="0">
                <a:solidFill>
                  <a:schemeClr val="accent6"/>
                </a:solidFill>
              </a:rPr>
              <a:t>(PSPB) or </a:t>
            </a:r>
            <a:r>
              <a:rPr lang="en-US" sz="2400" dirty="0" smtClean="0">
                <a:solidFill>
                  <a:schemeClr val="accent6"/>
                </a:solidFill>
              </a:rPr>
              <a:t>pregnancy-associate glycoprotein </a:t>
            </a:r>
            <a:r>
              <a:rPr lang="en-US" sz="2400" dirty="0">
                <a:solidFill>
                  <a:schemeClr val="accent6"/>
                </a:solidFill>
              </a:rPr>
              <a:t>(</a:t>
            </a:r>
            <a:r>
              <a:rPr lang="en-US" sz="2400" dirty="0" smtClean="0">
                <a:solidFill>
                  <a:schemeClr val="accent6"/>
                </a:solidFill>
              </a:rPr>
              <a:t>bPAG)    </a:t>
            </a:r>
            <a:r>
              <a:rPr lang="en-US" sz="2400" dirty="0" smtClean="0">
                <a:solidFill>
                  <a:srgbClr val="00B0F0"/>
                </a:solidFill>
              </a:rPr>
              <a:t>24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Palpation of the </a:t>
            </a:r>
            <a:r>
              <a:rPr lang="en-US" sz="2400" dirty="0" smtClean="0">
                <a:solidFill>
                  <a:schemeClr val="accent6"/>
                </a:solidFill>
              </a:rPr>
              <a:t>allantoic chorion (‘</a:t>
            </a:r>
            <a:r>
              <a:rPr lang="en-US" sz="2400" dirty="0">
                <a:solidFill>
                  <a:schemeClr val="accent6"/>
                </a:solidFill>
              </a:rPr>
              <a:t>membrane slip</a:t>
            </a:r>
            <a:r>
              <a:rPr lang="en-US" sz="2400" dirty="0" smtClean="0">
                <a:solidFill>
                  <a:schemeClr val="accent6"/>
                </a:solidFill>
              </a:rPr>
              <a:t>’)     </a:t>
            </a:r>
            <a:r>
              <a:rPr lang="en-US" sz="2400" dirty="0" smtClean="0">
                <a:solidFill>
                  <a:srgbClr val="00B0F0"/>
                </a:solidFill>
              </a:rPr>
              <a:t>33</a:t>
            </a:r>
            <a:endParaRPr lang="en-US" sz="2400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383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Trans rectal palpation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2400" dirty="0" smtClean="0"/>
              <a:t>The finding according to the gestation age</a:t>
            </a: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Unilateral enlargement of horn and disparity in size, thinning of the uterine wall, fluid-filled fluctuation of enlarged horns      </a:t>
            </a:r>
            <a:r>
              <a:rPr lang="en-US" sz="2400" dirty="0">
                <a:solidFill>
                  <a:srgbClr val="00B0F0"/>
                </a:solidFill>
              </a:rPr>
              <a:t>35</a:t>
            </a: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Palpation of the early fetus when amnion loses its turgidity    </a:t>
            </a:r>
            <a:r>
              <a:rPr lang="en-US" sz="2400" dirty="0" smtClean="0">
                <a:solidFill>
                  <a:srgbClr val="00B0F0"/>
                </a:solidFill>
              </a:rPr>
              <a:t>45–60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Palpation of placentomes     </a:t>
            </a:r>
            <a:r>
              <a:rPr lang="en-US" sz="2400" dirty="0">
                <a:solidFill>
                  <a:srgbClr val="00B0F0"/>
                </a:solidFill>
              </a:rPr>
              <a:t>80</a:t>
            </a: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Hypertrophy of the middle uterine artery </a:t>
            </a:r>
            <a:r>
              <a:rPr lang="en-US" sz="2400" dirty="0" smtClean="0">
                <a:solidFill>
                  <a:srgbClr val="00B0F0"/>
                </a:solidFill>
              </a:rPr>
              <a:t>85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Estrone sulphate in blood and milk     </a:t>
            </a:r>
            <a:r>
              <a:rPr lang="en-US" sz="2400" dirty="0" smtClean="0">
                <a:solidFill>
                  <a:srgbClr val="00B0F0"/>
                </a:solidFill>
              </a:rPr>
              <a:t>105</a:t>
            </a:r>
            <a:endParaRPr lang="en-US" sz="2400" dirty="0">
              <a:solidFill>
                <a:srgbClr val="00B0F0"/>
              </a:solidFill>
            </a:endParaRPr>
          </a:p>
          <a:p>
            <a:pPr lvl="2"/>
            <a:r>
              <a:rPr lang="en-US" sz="2400" dirty="0">
                <a:solidFill>
                  <a:schemeClr val="accent6"/>
                </a:solidFill>
              </a:rPr>
              <a:t>Palpation of fetus        </a:t>
            </a:r>
            <a:r>
              <a:rPr lang="en-US" sz="2400" dirty="0">
                <a:solidFill>
                  <a:srgbClr val="00B0F0"/>
                </a:solidFill>
              </a:rPr>
              <a:t>120</a:t>
            </a:r>
          </a:p>
        </p:txBody>
      </p:sp>
    </p:spTree>
    <p:extLst>
      <p:ext uri="{BB962C8B-B14F-4D97-AF65-F5344CB8AC3E}">
        <p14:creationId xmlns:p14="http://schemas.microsoft.com/office/powerpoint/2010/main" val="3194273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Gestation 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3200" dirty="0" smtClean="0"/>
              <a:t>The factors which affect on gestation length </a:t>
            </a:r>
          </a:p>
          <a:p>
            <a:pPr marL="914400" lvl="2" indent="0">
              <a:buNone/>
            </a:pPr>
            <a:endParaRPr lang="en-US" sz="26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840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Parturition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marL="914400" lvl="2" indent="0">
              <a:buNone/>
            </a:pPr>
            <a:r>
              <a:rPr lang="en-US" sz="2600" dirty="0" smtClean="0">
                <a:solidFill>
                  <a:schemeClr val="accent6"/>
                </a:solidFill>
              </a:rPr>
              <a:t>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60620" y="1339403"/>
            <a:ext cx="8087932" cy="5164427"/>
          </a:xfrm>
          <a:prstGeom prst="rect">
            <a:avLst/>
          </a:prstGeom>
        </p:spPr>
      </p:pic>
      <p:sp>
        <p:nvSpPr>
          <p:cNvPr id="5" name="Rounded Rectangle 4"/>
          <p:cNvSpPr/>
          <p:nvPr/>
        </p:nvSpPr>
        <p:spPr>
          <a:xfrm>
            <a:off x="10148552" y="1339403"/>
            <a:ext cx="1642057" cy="682580"/>
          </a:xfrm>
          <a:prstGeom prst="roundRect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2060"/>
                </a:solidFill>
              </a:rPr>
              <a:t>Stress factor</a:t>
            </a:r>
            <a:endParaRPr lang="en-US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5513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Gestation 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The factors which </a:t>
            </a:r>
            <a:r>
              <a:rPr lang="en-US" sz="2800" dirty="0" smtClean="0"/>
              <a:t>prolong the gestation </a:t>
            </a:r>
            <a:r>
              <a:rPr lang="en-US" sz="2800" dirty="0"/>
              <a:t>length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Genetic factors 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Species (cattle and mare)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Breed (Holstein 275, Brahman 295)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Type of fetus (mare pregnant with foal or mule)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Inbreeding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Inbreeding mating in swine prolong the gestation length 2-4 weeks </a:t>
            </a:r>
          </a:p>
          <a:p>
            <a:pPr lvl="2"/>
            <a:r>
              <a:rPr lang="en-US" sz="2600" dirty="0">
                <a:solidFill>
                  <a:schemeClr val="accent6"/>
                </a:solidFill>
              </a:rPr>
              <a:t>Deficiencies in minerals especially iodide 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Induced and normal goiter </a:t>
            </a:r>
            <a:r>
              <a:rPr lang="en-US" sz="2400" dirty="0" smtClean="0">
                <a:solidFill>
                  <a:schemeClr val="tx2"/>
                </a:solidFill>
              </a:rPr>
              <a:t>prolong </a:t>
            </a:r>
            <a:r>
              <a:rPr lang="en-US" sz="2400" dirty="0">
                <a:solidFill>
                  <a:schemeClr val="tx2"/>
                </a:solidFill>
              </a:rPr>
              <a:t>the gestation length </a:t>
            </a:r>
            <a:r>
              <a:rPr lang="en-US" sz="2400" dirty="0" smtClean="0">
                <a:solidFill>
                  <a:schemeClr val="tx2"/>
                </a:solidFill>
              </a:rPr>
              <a:t>4-10 days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68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Gestation 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The factors which prolong the gestation length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Deficiencies </a:t>
            </a:r>
            <a:r>
              <a:rPr lang="en-US" sz="2600" dirty="0">
                <a:solidFill>
                  <a:schemeClr val="accent6"/>
                </a:solidFill>
              </a:rPr>
              <a:t>in </a:t>
            </a:r>
            <a:r>
              <a:rPr lang="en-US" sz="2600" dirty="0" smtClean="0">
                <a:solidFill>
                  <a:schemeClr val="accent6"/>
                </a:solidFill>
              </a:rPr>
              <a:t>vitamin A</a:t>
            </a:r>
            <a:endParaRPr lang="en-US" sz="2600" dirty="0">
              <a:solidFill>
                <a:schemeClr val="accent6"/>
              </a:solidFill>
            </a:endParaRP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Deficiencies in vitamin A in ewes </a:t>
            </a:r>
            <a:r>
              <a:rPr lang="en-US" sz="2400" dirty="0" smtClean="0">
                <a:solidFill>
                  <a:schemeClr val="tx2"/>
                </a:solidFill>
              </a:rPr>
              <a:t>prolong </a:t>
            </a:r>
            <a:r>
              <a:rPr lang="en-US" sz="2400" dirty="0">
                <a:solidFill>
                  <a:schemeClr val="tx2"/>
                </a:solidFill>
              </a:rPr>
              <a:t>the gestation length </a:t>
            </a:r>
            <a:r>
              <a:rPr lang="en-US" sz="2400" dirty="0" smtClean="0">
                <a:solidFill>
                  <a:schemeClr val="tx2"/>
                </a:solidFill>
              </a:rPr>
              <a:t>1-4 weeks</a:t>
            </a:r>
            <a:endParaRPr lang="en-US" sz="2400" dirty="0">
              <a:solidFill>
                <a:schemeClr val="tx2"/>
              </a:solidFill>
            </a:endParaRP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Anomalies in fetus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Defect or anomalies in fetus pituitary gland 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Defect or anomalies in fetus </a:t>
            </a:r>
            <a:r>
              <a:rPr lang="en-US" sz="2400" dirty="0" smtClean="0">
                <a:solidFill>
                  <a:schemeClr val="tx2"/>
                </a:solidFill>
              </a:rPr>
              <a:t>adrenal gland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Sex of the fetus </a:t>
            </a:r>
            <a:endParaRPr lang="en-US" sz="2600" dirty="0">
              <a:solidFill>
                <a:schemeClr val="accent6"/>
              </a:solidFill>
            </a:endParaRP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In cows, the male fetus prolong the gestation length 1 week </a:t>
            </a:r>
            <a:endParaRPr lang="en-US" sz="2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2316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Gestation 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The factors which prolong the gestation length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Dead fetus </a:t>
            </a:r>
            <a:endParaRPr lang="en-US" sz="2600" dirty="0">
              <a:solidFill>
                <a:schemeClr val="accent6"/>
              </a:solidFill>
            </a:endParaRP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Mummified fetus prolong the gestation length </a:t>
            </a:r>
            <a:endParaRPr lang="en-US" sz="2400" dirty="0">
              <a:solidFill>
                <a:schemeClr val="tx2"/>
              </a:solidFill>
            </a:endParaRP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Induce</a:t>
            </a:r>
            <a:r>
              <a:rPr lang="en-US" sz="2600" dirty="0">
                <a:solidFill>
                  <a:schemeClr val="accent6"/>
                </a:solidFill>
              </a:rPr>
              <a:t> </a:t>
            </a:r>
            <a:r>
              <a:rPr lang="en-US" sz="2600" dirty="0" smtClean="0">
                <a:solidFill>
                  <a:schemeClr val="accent6"/>
                </a:solidFill>
              </a:rPr>
              <a:t>prolonging in gestation length </a:t>
            </a:r>
          </a:p>
          <a:p>
            <a:pPr lvl="3"/>
            <a:r>
              <a:rPr lang="en-US" sz="2400" dirty="0">
                <a:solidFill>
                  <a:schemeClr val="tx2"/>
                </a:solidFill>
              </a:rPr>
              <a:t>Experimentally by </a:t>
            </a:r>
            <a:r>
              <a:rPr lang="en-US" sz="2400" dirty="0" smtClean="0">
                <a:solidFill>
                  <a:schemeClr val="tx2"/>
                </a:solidFill>
              </a:rPr>
              <a:t>injection of progesterone   </a:t>
            </a:r>
            <a:endParaRPr lang="en-US" sz="2400" dirty="0">
              <a:solidFill>
                <a:schemeClr val="tx2"/>
              </a:solidFill>
            </a:endParaRPr>
          </a:p>
          <a:p>
            <a:pPr lvl="2"/>
            <a:endParaRPr lang="en-US" sz="26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970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Gestation 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The factors which </a:t>
            </a:r>
            <a:r>
              <a:rPr lang="en-US" sz="2800" dirty="0" smtClean="0"/>
              <a:t>minimize </a:t>
            </a:r>
            <a:r>
              <a:rPr lang="en-US" sz="2800" dirty="0"/>
              <a:t>the gestation length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Twining  </a:t>
            </a:r>
            <a:endParaRPr lang="en-US" sz="2600" dirty="0">
              <a:solidFill>
                <a:schemeClr val="accent6"/>
              </a:solidFill>
            </a:endParaRP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In cows the twining decrease the gestation length 3-6 days   </a:t>
            </a:r>
            <a:endParaRPr lang="en-US" sz="2400" dirty="0">
              <a:solidFill>
                <a:schemeClr val="tx2"/>
              </a:solidFill>
            </a:endParaRP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The age of dam </a:t>
            </a:r>
          </a:p>
          <a:p>
            <a:pPr lvl="3"/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In cows the first and second pregnancy shorter than the 3ed and 4</a:t>
            </a:r>
            <a:r>
              <a:rPr lang="en-US" sz="2400" baseline="300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th</a:t>
            </a:r>
            <a:r>
              <a:rPr lang="en-US" sz="24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 one </a:t>
            </a:r>
          </a:p>
          <a:p>
            <a:pPr lvl="2"/>
            <a:r>
              <a:rPr lang="en-US" sz="2600" dirty="0">
                <a:solidFill>
                  <a:schemeClr val="accent6"/>
                </a:solidFill>
              </a:rPr>
              <a:t>Diseases</a:t>
            </a:r>
          </a:p>
          <a:p>
            <a:pPr lvl="3"/>
            <a:r>
              <a:rPr lang="en-US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 placenta or uterus (abortion)</a:t>
            </a:r>
          </a:p>
          <a:p>
            <a:pPr lvl="3"/>
            <a:r>
              <a:rPr lang="en-US" sz="2200" dirty="0" smtClean="0">
                <a:solidFill>
                  <a:schemeClr val="bg2">
                    <a:lumMod val="40000"/>
                    <a:lumOff val="60000"/>
                  </a:schemeClr>
                </a:solidFill>
              </a:rPr>
              <a:t>For fetus (abortion)</a:t>
            </a:r>
          </a:p>
          <a:p>
            <a:pPr lvl="2"/>
            <a:r>
              <a:rPr lang="en-US" sz="2600" dirty="0">
                <a:solidFill>
                  <a:schemeClr val="accent6"/>
                </a:solidFill>
              </a:rPr>
              <a:t>Stress factor and general disease  </a:t>
            </a:r>
          </a:p>
          <a:p>
            <a:pPr lvl="3"/>
            <a:endParaRPr lang="en-US" sz="22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6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6879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rgbClr val="FFFF00"/>
                </a:solidFill>
              </a:rPr>
              <a:t>Gestation length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/>
          </a:bodyPr>
          <a:lstStyle/>
          <a:p>
            <a:pPr lvl="1"/>
            <a:r>
              <a:rPr lang="en-US" sz="2800" dirty="0"/>
              <a:t>The factors which </a:t>
            </a:r>
            <a:r>
              <a:rPr lang="en-US" sz="2800" dirty="0" smtClean="0"/>
              <a:t>minimize </a:t>
            </a:r>
            <a:r>
              <a:rPr lang="en-US" sz="2800" dirty="0"/>
              <a:t>the gestation length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Hyper atrophy of adrenal gland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Hormonal treatment </a:t>
            </a:r>
          </a:p>
          <a:p>
            <a:pPr lvl="3"/>
            <a:r>
              <a:rPr lang="en-US" sz="2400" dirty="0" smtClean="0">
                <a:solidFill>
                  <a:srgbClr val="00B0F0"/>
                </a:solidFill>
              </a:rPr>
              <a:t>ACTH </a:t>
            </a:r>
          </a:p>
          <a:p>
            <a:pPr lvl="3"/>
            <a:r>
              <a:rPr lang="en-US" sz="2400" dirty="0" smtClean="0">
                <a:solidFill>
                  <a:srgbClr val="00B0F0"/>
                </a:solidFill>
              </a:rPr>
              <a:t>Prostaglandin </a:t>
            </a:r>
          </a:p>
          <a:p>
            <a:pPr lvl="3"/>
            <a:r>
              <a:rPr lang="en-US" sz="2400" dirty="0" smtClean="0">
                <a:solidFill>
                  <a:srgbClr val="00B0F0"/>
                </a:solidFill>
              </a:rPr>
              <a:t>Estrogen </a:t>
            </a:r>
            <a:r>
              <a:rPr lang="en-US" sz="2400" dirty="0" smtClean="0">
                <a:solidFill>
                  <a:schemeClr val="accent6"/>
                </a:solidFill>
              </a:rPr>
              <a:t>  </a:t>
            </a:r>
            <a:endParaRPr lang="en-US" sz="2000" dirty="0">
              <a:solidFill>
                <a:schemeClr val="bg2">
                  <a:lumMod val="40000"/>
                  <a:lumOff val="60000"/>
                </a:schemeClr>
              </a:solidFill>
            </a:endParaRPr>
          </a:p>
          <a:p>
            <a:pPr lvl="2"/>
            <a:endParaRPr lang="en-US" sz="2600" dirty="0" smtClean="0">
              <a:solidFill>
                <a:schemeClr val="accent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0408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167425"/>
            <a:ext cx="10353761" cy="901521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FF00"/>
                </a:solidFill>
              </a:rPr>
              <a:t>Maintenance of pregnancy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7882" y="1223677"/>
            <a:ext cx="11487955" cy="5486400"/>
          </a:xfrm>
        </p:spPr>
        <p:txBody>
          <a:bodyPr>
            <a:normAutofit fontScale="92500" lnSpcReduction="10000"/>
          </a:bodyPr>
          <a:lstStyle/>
          <a:p>
            <a:pPr lvl="1"/>
            <a:r>
              <a:rPr lang="en-US" sz="3200" dirty="0" smtClean="0"/>
              <a:t>First month of pregnancy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Food supplementation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Yolk sac, uterine milk and the primary attachment between the fetal membrane 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Prevention of luteolysis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Maternal recognition of pregnancy (interferon)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Pregnancy-specific </a:t>
            </a:r>
            <a:r>
              <a:rPr lang="en-US" sz="2400" dirty="0">
                <a:solidFill>
                  <a:schemeClr val="tx2"/>
                </a:solidFill>
              </a:rPr>
              <a:t>protein, </a:t>
            </a:r>
            <a:r>
              <a:rPr lang="en-US" sz="2400" dirty="0" smtClean="0">
                <a:solidFill>
                  <a:schemeClr val="tx2"/>
                </a:solidFill>
              </a:rPr>
              <a:t>protein B may </a:t>
            </a:r>
            <a:r>
              <a:rPr lang="en-US" sz="2400" dirty="0">
                <a:solidFill>
                  <a:schemeClr val="tx2"/>
                </a:solidFill>
              </a:rPr>
              <a:t>help maintain the corpus luteum of pregnancy in cows and ewes. 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Cervix closure and </a:t>
            </a:r>
            <a:r>
              <a:rPr lang="en-US" sz="2600" dirty="0">
                <a:solidFill>
                  <a:schemeClr val="accent6"/>
                </a:solidFill>
              </a:rPr>
              <a:t>u</a:t>
            </a:r>
            <a:r>
              <a:rPr lang="en-US" sz="2600" dirty="0" smtClean="0">
                <a:solidFill>
                  <a:schemeClr val="accent6"/>
                </a:solidFill>
              </a:rPr>
              <a:t>terine relaxation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Progesterone </a:t>
            </a:r>
          </a:p>
          <a:p>
            <a:pPr lvl="2"/>
            <a:r>
              <a:rPr lang="en-US" sz="2600" dirty="0" smtClean="0">
                <a:solidFill>
                  <a:schemeClr val="accent6"/>
                </a:solidFill>
              </a:rPr>
              <a:t>Immune rejection </a:t>
            </a:r>
          </a:p>
          <a:p>
            <a:pPr lvl="3"/>
            <a:r>
              <a:rPr lang="en-US" sz="2400" dirty="0" smtClean="0">
                <a:solidFill>
                  <a:schemeClr val="tx2"/>
                </a:solidFill>
              </a:rPr>
              <a:t>Placenta antigenicity, progesterone and interferon </a:t>
            </a:r>
          </a:p>
        </p:txBody>
      </p:sp>
    </p:spTree>
    <p:extLst>
      <p:ext uri="{BB962C8B-B14F-4D97-AF65-F5344CB8AC3E}">
        <p14:creationId xmlns:p14="http://schemas.microsoft.com/office/powerpoint/2010/main" val="75575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Damask" id="{F9A299A0-33D0-4E0F-9F3F-7163E3744208}" vid="{746EEEEA-FB6A-406B-B510-531588D548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24254</TotalTime>
  <Words>813</Words>
  <Application>Microsoft Office PowerPoint</Application>
  <PresentationFormat>Custom</PresentationFormat>
  <Paragraphs>141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Damask</vt:lpstr>
      <vt:lpstr>Gestation length </vt:lpstr>
      <vt:lpstr>Gestation length </vt:lpstr>
      <vt:lpstr>Parturition </vt:lpstr>
      <vt:lpstr>Gestation length </vt:lpstr>
      <vt:lpstr>Gestation length </vt:lpstr>
      <vt:lpstr>Gestation length </vt:lpstr>
      <vt:lpstr>Gestation length </vt:lpstr>
      <vt:lpstr>Gestation length </vt:lpstr>
      <vt:lpstr>Maintenance of pregnancy</vt:lpstr>
      <vt:lpstr>Maintenance of pregnancy</vt:lpstr>
      <vt:lpstr>Maintenance of pregnancy</vt:lpstr>
      <vt:lpstr>Maintenance of pregnancy</vt:lpstr>
      <vt:lpstr>Pregnancy diagnosis</vt:lpstr>
      <vt:lpstr>Trans rectal palpation </vt:lpstr>
      <vt:lpstr>Trans rectal palpation </vt:lpstr>
      <vt:lpstr>Trans rectal palpation </vt:lpstr>
      <vt:lpstr>Pregnancy diagnosis</vt:lpstr>
      <vt:lpstr>Trans rectal palpation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THE NAME OF GOD</dc:title>
  <dc:creator>HUSAM</dc:creator>
  <cp:lastModifiedBy>HUSAMALDEEN</cp:lastModifiedBy>
  <cp:revision>304</cp:revision>
  <dcterms:created xsi:type="dcterms:W3CDTF">2017-12-05T13:26:36Z</dcterms:created>
  <dcterms:modified xsi:type="dcterms:W3CDTF">2021-09-08T21:34:51Z</dcterms:modified>
</cp:coreProperties>
</file>